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259" r:id="rId3"/>
    <p:sldId id="339" r:id="rId4"/>
    <p:sldId id="257" r:id="rId5"/>
    <p:sldId id="318" r:id="rId6"/>
    <p:sldId id="258" r:id="rId7"/>
    <p:sldId id="319" r:id="rId8"/>
    <p:sldId id="260" r:id="rId9"/>
    <p:sldId id="307" r:id="rId10"/>
    <p:sldId id="306" r:id="rId11"/>
    <p:sldId id="329" r:id="rId12"/>
    <p:sldId id="330" r:id="rId13"/>
    <p:sldId id="331" r:id="rId14"/>
    <p:sldId id="328" r:id="rId15"/>
    <p:sldId id="317" r:id="rId16"/>
    <p:sldId id="332" r:id="rId17"/>
    <p:sldId id="337" r:id="rId18"/>
    <p:sldId id="333" r:id="rId19"/>
    <p:sldId id="334" r:id="rId20"/>
    <p:sldId id="335" r:id="rId21"/>
    <p:sldId id="336" r:id="rId22"/>
    <p:sldId id="302" r:id="rId23"/>
    <p:sldId id="303" r:id="rId24"/>
    <p:sldId id="313" r:id="rId25"/>
    <p:sldId id="314" r:id="rId26"/>
    <p:sldId id="315" r:id="rId27"/>
    <p:sldId id="316" r:id="rId28"/>
    <p:sldId id="320" r:id="rId29"/>
    <p:sldId id="297" r:id="rId30"/>
    <p:sldId id="294" r:id="rId31"/>
    <p:sldId id="295" r:id="rId32"/>
    <p:sldId id="296" r:id="rId33"/>
    <p:sldId id="340" r:id="rId34"/>
    <p:sldId id="262" r:id="rId35"/>
    <p:sldId id="322" r:id="rId36"/>
    <p:sldId id="323" r:id="rId37"/>
    <p:sldId id="324" r:id="rId38"/>
    <p:sldId id="270" r:id="rId39"/>
    <p:sldId id="273" r:id="rId40"/>
    <p:sldId id="272" r:id="rId41"/>
    <p:sldId id="309" r:id="rId42"/>
    <p:sldId id="265" r:id="rId43"/>
    <p:sldId id="274" r:id="rId44"/>
    <p:sldId id="276" r:id="rId45"/>
    <p:sldId id="342" r:id="rId46"/>
    <p:sldId id="263" r:id="rId47"/>
    <p:sldId id="345" r:id="rId48"/>
    <p:sldId id="346" r:id="rId49"/>
    <p:sldId id="277" r:id="rId50"/>
    <p:sldId id="347" r:id="rId51"/>
    <p:sldId id="327" r:id="rId52"/>
    <p:sldId id="348" r:id="rId53"/>
    <p:sldId id="264" r:id="rId54"/>
    <p:sldId id="326" r:id="rId55"/>
    <p:sldId id="341" r:id="rId56"/>
    <p:sldId id="281" r:id="rId57"/>
    <p:sldId id="344" r:id="rId58"/>
    <p:sldId id="282" r:id="rId59"/>
    <p:sldId id="278" r:id="rId60"/>
    <p:sldId id="283" r:id="rId61"/>
    <p:sldId id="279" r:id="rId62"/>
    <p:sldId id="292" r:id="rId63"/>
    <p:sldId id="293" r:id="rId64"/>
    <p:sldId id="301" r:id="rId65"/>
    <p:sldId id="308" r:id="rId66"/>
    <p:sldId id="284" r:id="rId67"/>
    <p:sldId id="286" r:id="rId68"/>
    <p:sldId id="287" r:id="rId69"/>
    <p:sldId id="288" r:id="rId70"/>
    <p:sldId id="289" r:id="rId71"/>
    <p:sldId id="343" r:id="rId72"/>
    <p:sldId id="290" r:id="rId73"/>
    <p:sldId id="312" r:id="rId74"/>
    <p:sldId id="267" r:id="rId75"/>
    <p:sldId id="268" r:id="rId76"/>
    <p:sldId id="325" r:id="rId77"/>
    <p:sldId id="269" r:id="rId78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2F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5382" autoAdjust="0"/>
  </p:normalViewPr>
  <p:slideViewPr>
    <p:cSldViewPr snapToGrid="0">
      <p:cViewPr>
        <p:scale>
          <a:sx n="66" d="100"/>
          <a:sy n="66" d="100"/>
        </p:scale>
        <p:origin x="6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B9D4-C22C-48E4-82D3-53E49BDF659A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7A1-004E-4CEB-B3A2-30860AC2B6C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899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09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57726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First, the current versus time during the SEI formation by holding a constant low voltage.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</a:t>
            </a:r>
            <a:r>
              <a:rPr lang="en-GB" dirty="0" err="1"/>
              <a:t>Jdeposition</a:t>
            </a:r>
            <a:r>
              <a:rPr lang="en-GB" dirty="0"/>
              <a:t> =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Time increase for lower sigma: 2 min for 0.50, 2 hour for 0.05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After the passivation, Li was deposited at constant 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9688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53397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Larger overpotential  smaller nuclei, larger </a:t>
            </a:r>
            <a:r>
              <a:rPr lang="en-GB" i="1" dirty="0">
                <a:sym typeface="Wingdings" panose="05000000000000000000" pitchFamily="2" charset="2"/>
              </a:rPr>
              <a:t>N</a:t>
            </a:r>
            <a:r>
              <a:rPr lang="en-GB" dirty="0">
                <a:sym typeface="Wingdings" panose="05000000000000000000" pitchFamily="2" charset="2"/>
              </a:rPr>
              <a:t>  many sites for continued growth, lowering the necessity for further nucleation. Other words: more instantaneous nucleation (all nuclei form at the start and then they only grow).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Opposed to progressive nucleation, where nuclei continue to form as other grow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95125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T-cell, 1 </a:t>
            </a:r>
            <a:r>
              <a:rPr lang="en-GB" dirty="0" err="1"/>
              <a:t>mAh</a:t>
            </a:r>
            <a:r>
              <a:rPr lang="en-GB" dirty="0"/>
              <a:t>/cm</a:t>
            </a:r>
            <a:r>
              <a:rPr lang="en-GB" baseline="30000" dirty="0"/>
              <a:t>2</a:t>
            </a:r>
            <a:endParaRPr lang="en-SE" baseline="30000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sigma=1.00: no obvious nucleation; side reactions large enough to drive current without need for nucleation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Decreasing sigma </a:t>
            </a:r>
            <a:r>
              <a:rPr lang="en-GB" dirty="0">
                <a:sym typeface="Wingdings" panose="05000000000000000000" pitchFamily="2" charset="2"/>
              </a:rPr>
              <a:t> clearer deposition peak at higher overpotential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Larger overpotential  smaller nuclei, larger </a:t>
            </a:r>
            <a:r>
              <a:rPr lang="en-GB" i="1" dirty="0">
                <a:sym typeface="Wingdings" panose="05000000000000000000" pitchFamily="2" charset="2"/>
              </a:rPr>
              <a:t>N</a:t>
            </a:r>
            <a:r>
              <a:rPr lang="en-GB" dirty="0">
                <a:sym typeface="Wingdings" panose="05000000000000000000" pitchFamily="2" charset="2"/>
              </a:rPr>
              <a:t>  many sites for continued growth, lowering the necessity for further nucleation. Other words: more instantaneous nucleation (all nuclei form at the start and then they only grow).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Opposed to progressive nucleation, where nuclei continue to form as other grow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711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Several C-cells were cycled to see the affects of the deposition current.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23643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Increasing current, J, results in a higher overpotential.</a:t>
            </a:r>
          </a:p>
          <a:p>
            <a:r>
              <a:rPr lang="en-GB" dirty="0"/>
              <a:t>However, with the same sigma, the nucleation peak disappears for larger currents.</a:t>
            </a:r>
          </a:p>
          <a:p>
            <a:r>
              <a:rPr lang="en-GB" dirty="0"/>
              <a:t>We just saw that the deposition peak is dependent on sigma, so what would happen if we passivated the surface more?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658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See, now the deposition peak becomes visible for larger currents.</a:t>
            </a:r>
          </a:p>
          <a:p>
            <a:r>
              <a:rPr lang="en-GB" dirty="0"/>
              <a:t>As discussed, the sharper deposition peak indicates more instantaneous nucleation.</a:t>
            </a:r>
          </a:p>
          <a:p>
            <a:r>
              <a:rPr lang="en-GB" dirty="0"/>
              <a:t>Thus, the absolute passivation seems to be important, I_SEI-cutoff, since we then do see the nucleation peak for all current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50550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investigate the effect of pressure, a C-cell was cycled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38215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Photograph Li on Cu</a:t>
            </a:r>
          </a:p>
          <a:p>
            <a:r>
              <a:rPr lang="en-GB" dirty="0"/>
              <a:t>* uneven deposition from the annulus: </a:t>
            </a:r>
            <a:r>
              <a:rPr lang="en-GB" dirty="0">
                <a:sym typeface="Wingdings" panose="05000000000000000000" pitchFamily="2" charset="2"/>
              </a:rPr>
              <a:t>little to no Li in the middle, more for larger radii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433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65774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SEM-images, overlain: matched the features on the images with each other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144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small Lithium nuclei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59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9426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down, slightly larger nuclei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2925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even larger nuclei</a:t>
            </a:r>
          </a:p>
          <a:p>
            <a:endParaRPr lang="en-GB" dirty="0"/>
          </a:p>
          <a:p>
            <a:r>
              <a:rPr lang="en-GB" dirty="0"/>
              <a:t>Thus, for various radial positions we see different morphologies of Li: from small crystalline particles to larger ‘’islands’’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66742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typical size (diameter) of the nuclei goes from 1 here, 2 to 3, and then larger than 4.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30318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Nuclei per area decreases while the nuclei size increases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277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relations should be familiar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1038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distribution changes radially. How about the along the edge of the deposition?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92511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for different angles around the edge of the deposition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79509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in: see some particles, and bush-like growth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8307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Li-ions in solution (liquid) </a:t>
            </a:r>
            <a:r>
              <a:rPr lang="en-GB" dirty="0">
                <a:sym typeface="Wingdings" panose="05000000000000000000" pitchFamily="2" charset="2"/>
              </a:rPr>
              <a:t> Li-metal (solid)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15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577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it’s mostly round particles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2044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Down here overwhelmingly bush-like growth.</a:t>
            </a:r>
          </a:p>
          <a:p>
            <a:r>
              <a:rPr lang="en-GB" dirty="0"/>
              <a:t>Yes, the deposition changes also with the angle along the deposited annulus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69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8015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is probably the wave spring used in the C-cell.</a:t>
            </a:r>
          </a:p>
          <a:p>
            <a:r>
              <a:rPr lang="en-GB" dirty="0"/>
              <a:t>A study found that the wave spring induces uneven pressure in the cell, with low pressure in the middle and higher pressure for larger radii.</a:t>
            </a:r>
          </a:p>
          <a:p>
            <a:r>
              <a:rPr lang="en-GB" dirty="0"/>
              <a:t>Exactly as the annulus of deposited Li shows.</a:t>
            </a:r>
          </a:p>
          <a:p>
            <a:r>
              <a:rPr lang="en-GB" dirty="0"/>
              <a:t>Photograph shows that the wave spring pushed down at some points, which could explain the angular variation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03358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verify that the pressure influences the deposition, a T-cell was cycled and measured in SEM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42754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SEM images as before, over the same distance the Li distribution seems more or less the same – at least much more even than in the C-cell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614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 in shows that the morphology is small crystalline particles, with longer and thinner needle-like growths. </a:t>
            </a:r>
          </a:p>
          <a:p>
            <a:r>
              <a:rPr lang="en-GB" dirty="0"/>
              <a:t>While ‘’islands’’ are not observed in the T-cell, this needle-like growth might evolve into the bush-like growth we saw in the C-cell.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73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563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different pressure, we need two different cell setups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941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926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35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64674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460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37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9774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investigate the passivation of the Cu surface before deposition, several T-cell were cycled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B0F7A1-004E-4CEB-B3A2-30860AC2B6CC}" type="slidenum">
              <a:rPr lang="en-SE" smtClean="0"/>
              <a:t>46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589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1E9D-7488-DB03-5053-C5D95DAB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B7D2F-1D06-6B0C-E7E1-BB726692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ABFC-4E99-F274-D462-AE820F60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6ECF-8016-6847-6D7F-B6E30D1C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7EC13-1F59-6400-DE85-55321034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1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AA82-8B81-E48B-F218-4BCFA98D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65459-3FC6-1DBA-0006-33FACBBED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CAD85-7234-30C9-F370-6B8011DD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0895-BC50-19BF-1AA5-A169D637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841-084B-3DDC-9F68-EB753890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379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71E17-282B-0129-148F-8BDAE4248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FD1A7-8601-4BE1-72AF-D4099ECD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1EE83-696A-81A5-08B0-C01C0026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B85A-8215-FFF0-276F-A27B4DCE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BC85D-D3C8-A15A-389C-FDC2C1B3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3889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DA0C-9B8A-219D-A448-59CE7369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2E4A-D313-0066-25BA-7C8D87536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D261-3091-8856-C69E-95268925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BA643-98C2-7688-6D20-1E730DE5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2BD86-26BF-AE0B-32D2-7119AB57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7266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ADFC-AAA8-718C-155C-66DE7D25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6BDB-F474-7F16-E907-24CE040D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630-929A-5980-5742-23FC6F1E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438B5-4866-471E-BEE8-CB17AFC4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94D6F-275C-43D8-4E12-7DD1D17E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792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CE5-F8C8-2850-F266-59F1D1CB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8DD9B-5AF9-4162-03EC-3C8D66CFE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77808-E418-A02C-DD09-4E4037A6D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64970-BFFE-1BC5-5EA6-34AD6D23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1FE35-62D6-91E2-752C-3996BF1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C7E6F-86B4-C489-3124-7134D6C1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40A-5584-1637-FAE2-DFF5FC7D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2C06-4690-7704-6342-F4249CA4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E97AC-DF34-090C-DECC-561D0E8A5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EFE19-FCD6-A5E8-7CB5-DA563C220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7F21E-CB9A-E47B-D304-66468D4D0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C46B0-4728-2BE5-D6D5-F86A06A8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07484-4D8A-A1B8-9ECF-740645FE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6FB5C-77F5-4EA4-B5EF-B6BADB7D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67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CD7C-E814-712D-3134-F488E62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EC53-A316-E869-313B-1A476079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253BE-6D39-6DFB-08B0-6468BE69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2DCB9-0AD2-BF3D-FA23-948D4EB0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114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82E6B-9476-8C11-9660-84FD89CC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E153F-2648-55D5-A588-C5122117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3CFF-8555-E0F2-FE0C-9FB39022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4090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DF2E-8B7B-FFBA-EA5A-68496A77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7A74-31D2-94E4-7EC6-49166C1F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CAE5C-8860-7420-D4A2-9BD6DBE72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ED45E-0BA1-D151-6192-0B5B5B47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32CB1-B2BF-9320-4379-9DB8EEC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8E930-BDF3-56A3-7C86-AAA1C600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296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AB90-E246-FCAB-70B4-2F78AF26A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2E935-6516-4778-39E3-26ECC25C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909-415C-C40D-7756-898AB489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97F2-2148-1213-4405-49D23876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AA238-498D-2C66-52F0-CBD20BFF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E4901-CBCC-F8A6-B905-2FDEC422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6739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CBFAA-BA6F-5AFF-A6A3-D49DE657B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7416C-883B-6F68-8F22-4ED254BE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15E-2CAE-86C8-7A3A-AB925CDF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1D132-968D-4DA2-A764-E5AE909BC1CE}" type="datetimeFigureOut">
              <a:rPr lang="en-SE" smtClean="0"/>
              <a:t>2024-05-23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3E0D-AEB5-A65B-5251-D6FB1C78B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84D-13FC-BF80-C0B9-8F8FAE85E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50935E-4AD5-4870-9C22-50E0C3465FE7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3467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6FACF76-D2DA-B322-C7B4-32DEF0286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</p:spPr>
      </p:pic>
      <p:pic>
        <p:nvPicPr>
          <p:cNvPr id="15" name="Picture 14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FAC1FD2F-44F3-77CE-56D1-439E35737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5823932" y="2247868"/>
            <a:ext cx="4766367" cy="3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D1886-4AE0-3F5A-F969-B9F8A121EB2A}"/>
              </a:ext>
            </a:extLst>
          </p:cNvPr>
          <p:cNvSpPr/>
          <p:nvPr/>
        </p:nvSpPr>
        <p:spPr>
          <a:xfrm>
            <a:off x="758951" y="5276088"/>
            <a:ext cx="323723" cy="310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1122426" y="2433320"/>
            <a:ext cx="7126224" cy="3142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8471154" y="2908301"/>
            <a:ext cx="3580638" cy="15173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579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2513405" y="2428495"/>
            <a:ext cx="5734050" cy="2477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9677400" y="2908301"/>
            <a:ext cx="2374392" cy="15173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AB41-A057-9B23-D4CB-71D9FAFA68CF}"/>
              </a:ext>
            </a:extLst>
          </p:cNvPr>
          <p:cNvSpPr/>
          <p:nvPr/>
        </p:nvSpPr>
        <p:spPr>
          <a:xfrm rot="18227416">
            <a:off x="2448685" y="4073337"/>
            <a:ext cx="246888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7991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700A4B-82A9-8FDE-9D1D-1BFAD58AF68B}"/>
              </a:ext>
            </a:extLst>
          </p:cNvPr>
          <p:cNvSpPr/>
          <p:nvPr/>
        </p:nvSpPr>
        <p:spPr>
          <a:xfrm>
            <a:off x="5576645" y="2514600"/>
            <a:ext cx="2670810" cy="12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7C44-1B73-6F00-BA55-C679F568DBB5}"/>
              </a:ext>
            </a:extLst>
          </p:cNvPr>
          <p:cNvSpPr/>
          <p:nvPr/>
        </p:nvSpPr>
        <p:spPr>
          <a:xfrm>
            <a:off x="10789920" y="2908301"/>
            <a:ext cx="1261872" cy="15173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956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024C727-9903-CC8F-A28E-B968CE1A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7"/>
          <a:stretch/>
        </p:blipFill>
        <p:spPr>
          <a:xfrm>
            <a:off x="0" y="1777690"/>
            <a:ext cx="8640000" cy="4463223"/>
          </a:xfrm>
          <a:prstGeom prst="rect">
            <a:avLst/>
          </a:prstGeom>
        </p:spPr>
      </p:pic>
      <p:pic>
        <p:nvPicPr>
          <p:cNvPr id="11" name="Picture 10" descr="A group of round objects with white dots and white balls&#10;&#10;Description automatically generated with medium confidence">
            <a:extLst>
              <a:ext uri="{FF2B5EF4-FFF2-40B4-BE49-F238E27FC236}">
                <a16:creationId xmlns:a16="http://schemas.microsoft.com/office/drawing/2014/main" id="{B79B2A9B-1564-7414-6486-B7B155CF0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8" t="57560"/>
          <a:stretch/>
        </p:blipFill>
        <p:spPr>
          <a:xfrm>
            <a:off x="8312647" y="2514600"/>
            <a:ext cx="3804337" cy="25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8" name="Picture 7" descr="A group of circles with black text&#10;&#10;Description automatically generated">
            <a:extLst>
              <a:ext uri="{FF2B5EF4-FFF2-40B4-BE49-F238E27FC236}">
                <a16:creationId xmlns:a16="http://schemas.microsoft.com/office/drawing/2014/main" id="{C866F3C7-158A-5CE6-F573-BB1C0B204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8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0" name="Picture 9" descr="A cartoon character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7508A3A2-792B-0F90-7D84-C7F436B93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6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4" name="Picture 3" descr="A group of white circles with black letters on a blue background&#10;&#10;Description automatically generated">
            <a:extLst>
              <a:ext uri="{FF2B5EF4-FFF2-40B4-BE49-F238E27FC236}">
                <a16:creationId xmlns:a16="http://schemas.microsoft.com/office/drawing/2014/main" id="{411C0638-49A2-4841-D2C2-A75EA4780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4B14B8BE-18CC-CE15-24B5-3FCB51516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3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14" name="Picture 13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19E9EEA8-61AC-3833-9E7C-769F0E5A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0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6C9A-7DE3-0720-969A-DBB4AAF6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PLAN: 25 minute presentation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5F40C-D6E7-3D61-CDA1-D727AFDC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Introduction: </a:t>
            </a:r>
          </a:p>
          <a:p>
            <a:pPr lvl="1"/>
            <a:r>
              <a:rPr lang="en-GB" dirty="0"/>
              <a:t>Importance of batteries, improvements LMB&gt;LIB (fig.), problems non-uniform growth (fig + in-depth), purpose of this thesis</a:t>
            </a:r>
          </a:p>
          <a:p>
            <a:r>
              <a:rPr lang="en-GB" dirty="0"/>
              <a:t>Theory: </a:t>
            </a:r>
          </a:p>
          <a:p>
            <a:pPr lvl="1"/>
            <a:r>
              <a:rPr lang="en-GB" dirty="0"/>
              <a:t>Homogenous nucleation theory; main results (fig.), how does eta impact </a:t>
            </a:r>
            <a:r>
              <a:rPr lang="en-GB" i="1" dirty="0"/>
              <a:t>r </a:t>
            </a:r>
            <a:r>
              <a:rPr lang="en-GB" dirty="0"/>
              <a:t>and </a:t>
            </a:r>
            <a:r>
              <a:rPr lang="en-GB" i="1" dirty="0"/>
              <a:t>N </a:t>
            </a:r>
            <a:r>
              <a:rPr lang="en-GB" dirty="0"/>
              <a:t>(fig.)?</a:t>
            </a:r>
          </a:p>
          <a:p>
            <a:r>
              <a:rPr lang="en-GB" dirty="0"/>
              <a:t>Methods: </a:t>
            </a:r>
          </a:p>
          <a:p>
            <a:pPr lvl="1"/>
            <a:r>
              <a:rPr lang="en-GB" dirty="0"/>
              <a:t>Cell assemblies (note importances; wave spring, no pressure); cycling protocol (fig.)</a:t>
            </a:r>
          </a:p>
          <a:p>
            <a:r>
              <a:rPr lang="en-GB" dirty="0"/>
              <a:t>Results:</a:t>
            </a:r>
          </a:p>
          <a:p>
            <a:pPr lvl="1"/>
            <a:r>
              <a:rPr lang="en-GB" dirty="0"/>
              <a:t>passivation of Cu; J-dep.; pressure (C-cell and T-cell, r &amp; angle dep. and morphology)</a:t>
            </a:r>
          </a:p>
          <a:p>
            <a:r>
              <a:rPr lang="en-GB" dirty="0"/>
              <a:t>Conclusion: 2 min</a:t>
            </a:r>
          </a:p>
          <a:p>
            <a:pPr lvl="1"/>
            <a:r>
              <a:rPr lang="en-GB" dirty="0"/>
              <a:t>Passivation, J-dep. and pressure to achieve uniform deposition in LMBs</a:t>
            </a:r>
          </a:p>
          <a:p>
            <a:r>
              <a:rPr lang="en-GB" dirty="0"/>
              <a:t>(Opposition and Questions from audience)	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9615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5" name="Picture 4" descr="A group of white balls with black text&#10;&#10;Description automatically generated">
            <a:extLst>
              <a:ext uri="{FF2B5EF4-FFF2-40B4-BE49-F238E27FC236}">
                <a16:creationId xmlns:a16="http://schemas.microsoft.com/office/drawing/2014/main" id="{6275747B-B25C-BC87-367E-08AA8902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</a:t>
            </a:r>
            <a:endParaRPr lang="en-SE" dirty="0"/>
          </a:p>
        </p:txBody>
      </p:sp>
      <p:pic>
        <p:nvPicPr>
          <p:cNvPr id="3" name="Picture 2" descr="A group of white balls with black letters on them&#10;&#10;Description automatically generated">
            <a:extLst>
              <a:ext uri="{FF2B5EF4-FFF2-40B4-BE49-F238E27FC236}">
                <a16:creationId xmlns:a16="http://schemas.microsoft.com/office/drawing/2014/main" id="{D00EEB29-8A9D-5479-7691-37B9FCCFE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690688"/>
            <a:ext cx="8640000" cy="39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937DAB-ED1E-2EBF-AC5F-2411959DF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875261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4D87CC9-CBA6-BBFB-A282-32990C8E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235432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E40730-8314-796B-448C-D3C57C4B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4263264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BDC9617-932B-9E76-D546-A56B4967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762239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1F1786-DC91-A795-D29B-E20A59A1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955520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</p:spTree>
    <p:extLst>
      <p:ext uri="{BB962C8B-B14F-4D97-AF65-F5344CB8AC3E}">
        <p14:creationId xmlns:p14="http://schemas.microsoft.com/office/powerpoint/2010/main" val="1627243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5650AB-EC51-C515-1AFF-5FDCC4E7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13835"/>
            <a:ext cx="7920000" cy="497904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13C697-5558-0B53-BD55-DE6C7A6CDC25}"/>
              </a:ext>
            </a:extLst>
          </p:cNvPr>
          <p:cNvGrpSpPr/>
          <p:nvPr/>
        </p:nvGrpSpPr>
        <p:grpSpPr>
          <a:xfrm>
            <a:off x="8830914" y="1370052"/>
            <a:ext cx="847028" cy="641271"/>
            <a:chOff x="5734252" y="1197908"/>
            <a:chExt cx="847028" cy="641271"/>
          </a:xfrm>
        </p:grpSpPr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1F8883D-373A-15D3-D475-1B0CF07D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639701-BEED-636A-06E1-077B173F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186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BB07E-7775-B43F-3362-EA14632068FA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D2BF08-06C7-506F-0EDE-0A701B648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3B1002E-3DAD-DBB9-2037-FF980030C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6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C900-3FA9-F5F4-14B2-1AD14A74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B8642-E857-73CC-2FF9-80AC088C5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Batteries</a:t>
            </a:r>
          </a:p>
          <a:p>
            <a:r>
              <a:rPr lang="en-GB" dirty="0"/>
              <a:t>Lithium-ion battery very common type; you probably have it!</a:t>
            </a:r>
          </a:p>
          <a:p>
            <a:r>
              <a:rPr lang="en-GB" dirty="0"/>
              <a:t>Lighter and smaller by replacing graphite in LIB with Li-metal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88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130133-C878-802E-BB34-B2104068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5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52FD8A-743B-3216-05AA-DDEDDFC779F6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4" name="Picture 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2D206DA-D645-7F53-97AA-EAF350C81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C82FE01-EA3C-F8C5-3D60-7A14FC58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1246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1" name="Picture 20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5E391A01-A4F0-5549-D225-9E234693A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4"/>
            <a:ext cx="9360000" cy="21594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C9B8E9-033A-7C41-CBFB-D1A39E331E52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22EAAD2-F1A8-4D6B-168C-BA7E9227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C85AC5A-DED9-6285-0286-FBC59F51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750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Nucleation theory</a:t>
            </a:r>
            <a:endParaRPr lang="en-SE" dirty="0"/>
          </a:p>
        </p:txBody>
      </p:sp>
      <p:pic>
        <p:nvPicPr>
          <p:cNvPr id="23" name="Picture 22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6F26542C-B5C7-4721-F24F-EC5DC6E84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3232813"/>
            <a:ext cx="9360000" cy="215948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1E0FF7-B771-EB44-F530-A525FF541F43}"/>
              </a:ext>
            </a:extLst>
          </p:cNvPr>
          <p:cNvGrpSpPr/>
          <p:nvPr/>
        </p:nvGrpSpPr>
        <p:grpSpPr>
          <a:xfrm>
            <a:off x="5672486" y="137005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4FCA96B-8635-BC76-0206-F3EA83339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0DAE6E-96F2-4C2A-D3E2-00F5840C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177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Specific scientific questions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8459-EB2C-7028-163B-230CD024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0" i="0" u="none" strike="noStrike" baseline="0" dirty="0"/>
              <a:t>The shape of </a:t>
            </a:r>
            <a:r>
              <a:rPr lang="en-GB" sz="3200" b="0" i="0" u="none" strike="noStrike" baseline="0" dirty="0"/>
              <a:t>the deposition curve</a:t>
            </a:r>
            <a:endParaRPr lang="en-GB" dirty="0"/>
          </a:p>
          <a:p>
            <a:pPr lvl="1"/>
            <a:r>
              <a:rPr lang="en-GB" dirty="0"/>
              <a:t>Degree of passivation of the Cu surface</a:t>
            </a:r>
          </a:p>
          <a:p>
            <a:pPr lvl="1"/>
            <a:r>
              <a:rPr lang="en-GB" dirty="0"/>
              <a:t>Deposition current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Size and distribution of the nuclei</a:t>
            </a:r>
          </a:p>
          <a:p>
            <a:pPr lvl="1"/>
            <a:r>
              <a:rPr lang="en-GB" dirty="0"/>
              <a:t>Pressure distribution between the Li and Cu</a:t>
            </a:r>
          </a:p>
        </p:txBody>
      </p:sp>
    </p:spTree>
    <p:extLst>
      <p:ext uri="{BB962C8B-B14F-4D97-AF65-F5344CB8AC3E}">
        <p14:creationId xmlns:p14="http://schemas.microsoft.com/office/powerpoint/2010/main" val="2461674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19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33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11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C-cell</a:t>
            </a:r>
            <a:endParaRPr lang="en-SE" dirty="0"/>
          </a:p>
        </p:txBody>
      </p:sp>
      <p:pic>
        <p:nvPicPr>
          <p:cNvPr id="17" name="Content Placeholder 16" descr="A group of circular objects&#10;&#10;Description automatically generated">
            <a:extLst>
              <a:ext uri="{FF2B5EF4-FFF2-40B4-BE49-F238E27FC236}">
                <a16:creationId xmlns:a16="http://schemas.microsoft.com/office/drawing/2014/main" id="{23CF23DB-76A6-D29A-BD13-0AE0CC93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57695"/>
          <a:stretch/>
        </p:blipFill>
        <p:spPr>
          <a:xfrm>
            <a:off x="1825298" y="1185278"/>
            <a:ext cx="1551620" cy="5199154"/>
          </a:xfr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DC22E44F-048C-08EB-0D3E-DEFE24D37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r="27999"/>
          <a:stretch/>
        </p:blipFill>
        <p:spPr>
          <a:xfrm>
            <a:off x="3252941" y="1868929"/>
            <a:ext cx="1920761" cy="5199153"/>
          </a:xfrm>
          <a:prstGeom prst="rect">
            <a:avLst/>
          </a:prstGeom>
        </p:spPr>
      </p:pic>
      <p:pic>
        <p:nvPicPr>
          <p:cNvPr id="21" name="Picture 20" descr="A close up of a button&#10;&#10;Description automatically generated">
            <a:extLst>
              <a:ext uri="{FF2B5EF4-FFF2-40B4-BE49-F238E27FC236}">
                <a16:creationId xmlns:a16="http://schemas.microsoft.com/office/drawing/2014/main" id="{E01A7484-81F4-AD05-BEDC-61D61D277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/>
        </p:blipFill>
        <p:spPr>
          <a:xfrm>
            <a:off x="5038893" y="1868929"/>
            <a:ext cx="1799981" cy="5199153"/>
          </a:xfrm>
          <a:prstGeom prst="rect">
            <a:avLst/>
          </a:prstGeom>
        </p:spPr>
      </p:pic>
      <p:pic>
        <p:nvPicPr>
          <p:cNvPr id="23" name="Picture 22" descr="A machine with a black background&#10;&#10;Description automatically generated">
            <a:extLst>
              <a:ext uri="{FF2B5EF4-FFF2-40B4-BE49-F238E27FC236}">
                <a16:creationId xmlns:a16="http://schemas.microsoft.com/office/drawing/2014/main" id="{33649581-F386-107B-D8E6-2F0C60FF2D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32"/>
          <a:stretch/>
        </p:blipFill>
        <p:spPr>
          <a:xfrm>
            <a:off x="6601345" y="-1795736"/>
            <a:ext cx="3188966" cy="8327940"/>
          </a:xfrm>
          <a:prstGeom prst="rect">
            <a:avLst/>
          </a:prstGeom>
        </p:spPr>
      </p:pic>
      <p:pic>
        <p:nvPicPr>
          <p:cNvPr id="25" name="Picture 24" descr="A close up of a coin&#10;&#10;Description automatically generated">
            <a:extLst>
              <a:ext uri="{FF2B5EF4-FFF2-40B4-BE49-F238E27FC236}">
                <a16:creationId xmlns:a16="http://schemas.microsoft.com/office/drawing/2014/main" id="{36ABA722-E24E-4777-1843-CB54037F63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10165932" y="3045085"/>
            <a:ext cx="1834366" cy="846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C4A179-F022-6639-75A2-F3EB9A1ACFEC}"/>
              </a:ext>
            </a:extLst>
          </p:cNvPr>
          <p:cNvSpPr txBox="1"/>
          <p:nvPr/>
        </p:nvSpPr>
        <p:spPr>
          <a:xfrm>
            <a:off x="808878" y="1675778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Cap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BED81-761C-6F44-547F-864743B79E91}"/>
              </a:ext>
            </a:extLst>
          </p:cNvPr>
          <p:cNvSpPr txBox="1"/>
          <p:nvPr/>
        </p:nvSpPr>
        <p:spPr>
          <a:xfrm>
            <a:off x="816681" y="234902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01EB-A4BE-9C2B-7D53-59CAFB60EB3F}"/>
              </a:ext>
            </a:extLst>
          </p:cNvPr>
          <p:cNvSpPr txBox="1"/>
          <p:nvPr/>
        </p:nvSpPr>
        <p:spPr>
          <a:xfrm>
            <a:off x="808878" y="292518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07B841-B700-DCF6-5B9E-B91EA0834108}"/>
              </a:ext>
            </a:extLst>
          </p:cNvPr>
          <p:cNvSpPr txBox="1"/>
          <p:nvPr/>
        </p:nvSpPr>
        <p:spPr>
          <a:xfrm>
            <a:off x="818486" y="3534941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810527-F6BB-D86A-4B17-A19E748E1FDF}"/>
              </a:ext>
            </a:extLst>
          </p:cNvPr>
          <p:cNvSpPr txBox="1"/>
          <p:nvPr/>
        </p:nvSpPr>
        <p:spPr>
          <a:xfrm>
            <a:off x="816682" y="4072537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43A75-5EA5-121E-5F40-DDEEC68A6CAB}"/>
              </a:ext>
            </a:extLst>
          </p:cNvPr>
          <p:cNvSpPr txBox="1"/>
          <p:nvPr/>
        </p:nvSpPr>
        <p:spPr>
          <a:xfrm>
            <a:off x="819473" y="4582116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8C7B8-FE90-D3A1-5EC6-1A4927F11956}"/>
              </a:ext>
            </a:extLst>
          </p:cNvPr>
          <p:cNvSpPr txBox="1"/>
          <p:nvPr/>
        </p:nvSpPr>
        <p:spPr>
          <a:xfrm>
            <a:off x="816682" y="5169090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Gasket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97DE4-D02E-4235-B307-EEAA7BC7F28B}"/>
              </a:ext>
            </a:extLst>
          </p:cNvPr>
          <p:cNvSpPr txBox="1"/>
          <p:nvPr/>
        </p:nvSpPr>
        <p:spPr>
          <a:xfrm>
            <a:off x="816682" y="5846146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12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I-cell</a:t>
            </a:r>
            <a:endParaRPr lang="en-SE" dirty="0"/>
          </a:p>
        </p:txBody>
      </p:sp>
      <p:pic>
        <p:nvPicPr>
          <p:cNvPr id="4" name="Content Placeholder 3" descr="A close up of a metal piece&#10;&#10;Description automatically generated">
            <a:extLst>
              <a:ext uri="{FF2B5EF4-FFF2-40B4-BE49-F238E27FC236}">
                <a16:creationId xmlns:a16="http://schemas.microsoft.com/office/drawing/2014/main" id="{F01022AD-90D5-434B-8C56-A38B05D3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 t="25299" r="6916" b="27364"/>
          <a:stretch/>
        </p:blipFill>
        <p:spPr>
          <a:xfrm>
            <a:off x="8575760" y="1207436"/>
            <a:ext cx="2238816" cy="4697128"/>
          </a:xfrm>
        </p:spPr>
      </p:pic>
      <p:pic>
        <p:nvPicPr>
          <p:cNvPr id="7" name="Picture 6" descr="A group of metal parts&#10;&#10;Description automatically generated">
            <a:extLst>
              <a:ext uri="{FF2B5EF4-FFF2-40B4-BE49-F238E27FC236}">
                <a16:creationId xmlns:a16="http://schemas.microsoft.com/office/drawing/2014/main" id="{2A596079-3B44-EDAC-A83D-3DFF07920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4" r="58770"/>
          <a:stretch/>
        </p:blipFill>
        <p:spPr>
          <a:xfrm>
            <a:off x="4642192" y="129390"/>
            <a:ext cx="1146248" cy="6599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8A337-C749-005D-EA4C-92880B2D23BA}"/>
              </a:ext>
            </a:extLst>
          </p:cNvPr>
          <p:cNvSpPr txBox="1"/>
          <p:nvPr/>
        </p:nvSpPr>
        <p:spPr>
          <a:xfrm>
            <a:off x="5960229" y="3332275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4AE2-CA17-142C-47DC-1DDFC01A4CDF}"/>
              </a:ext>
            </a:extLst>
          </p:cNvPr>
          <p:cNvSpPr txBox="1"/>
          <p:nvPr/>
        </p:nvSpPr>
        <p:spPr>
          <a:xfrm>
            <a:off x="5959975" y="3714318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98A5D-E97C-28D4-11E9-46A81FFB733D}"/>
              </a:ext>
            </a:extLst>
          </p:cNvPr>
          <p:cNvSpPr txBox="1"/>
          <p:nvPr/>
        </p:nvSpPr>
        <p:spPr>
          <a:xfrm>
            <a:off x="3957767" y="381392"/>
            <a:ext cx="59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3493BD34-16F1-DAC4-E240-6B41F7F94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57491" r="61498" b="27168"/>
          <a:stretch/>
        </p:blipFill>
        <p:spPr>
          <a:xfrm>
            <a:off x="4834669" y="3898984"/>
            <a:ext cx="828898" cy="1081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95E484-A331-4F3D-184E-13018198288D}"/>
              </a:ext>
            </a:extLst>
          </p:cNvPr>
          <p:cNvSpPr txBox="1"/>
          <p:nvPr/>
        </p:nvSpPr>
        <p:spPr>
          <a:xfrm>
            <a:off x="5998438" y="1225303"/>
            <a:ext cx="1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</a:t>
            </a:r>
          </a:p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2F0F9-5D43-F9D0-FAE2-CFF9E77E4294}"/>
              </a:ext>
            </a:extLst>
          </p:cNvPr>
          <p:cNvSpPr txBox="1"/>
          <p:nvPr/>
        </p:nvSpPr>
        <p:spPr>
          <a:xfrm>
            <a:off x="3397745" y="127310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8EB53-1DCE-5EE0-FE59-CC8FC024657F}"/>
              </a:ext>
            </a:extLst>
          </p:cNvPr>
          <p:cNvSpPr txBox="1"/>
          <p:nvPr/>
        </p:nvSpPr>
        <p:spPr>
          <a:xfrm>
            <a:off x="3257829" y="2551378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3F843-83BA-A5F4-38F9-78FE1B2B3D74}"/>
              </a:ext>
            </a:extLst>
          </p:cNvPr>
          <p:cNvSpPr txBox="1"/>
          <p:nvPr/>
        </p:nvSpPr>
        <p:spPr>
          <a:xfrm>
            <a:off x="4137079" y="406657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65625-9F30-073D-A7C5-3A73B9FB91B5}"/>
              </a:ext>
            </a:extLst>
          </p:cNvPr>
          <p:cNvSpPr txBox="1"/>
          <p:nvPr/>
        </p:nvSpPr>
        <p:spPr>
          <a:xfrm>
            <a:off x="5934516" y="425512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Separator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79BC4-2A56-0799-23FC-7A6D0A440A21}"/>
              </a:ext>
            </a:extLst>
          </p:cNvPr>
          <p:cNvSpPr txBox="1"/>
          <p:nvPr/>
        </p:nvSpPr>
        <p:spPr>
          <a:xfrm>
            <a:off x="4066325" y="4439789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30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3" descr="A group of metal parts&#10;&#10;Description automatically generated">
            <a:extLst>
              <a:ext uri="{FF2B5EF4-FFF2-40B4-BE49-F238E27FC236}">
                <a16:creationId xmlns:a16="http://schemas.microsoft.com/office/drawing/2014/main" id="{7E086D16-8F1B-798E-4E81-99A9DBCF3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0" b="49162"/>
          <a:stretch/>
        </p:blipFill>
        <p:spPr>
          <a:xfrm>
            <a:off x="1060891" y="1506756"/>
            <a:ext cx="9714618" cy="495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F1C7A-7147-5C65-E867-DFC4085BD00C}"/>
              </a:ext>
            </a:extLst>
          </p:cNvPr>
          <p:cNvSpPr txBox="1"/>
          <p:nvPr/>
        </p:nvSpPr>
        <p:spPr>
          <a:xfrm>
            <a:off x="1521793" y="4521227"/>
            <a:ext cx="65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Nut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3F23E-3863-D155-FAFE-477326B39F58}"/>
              </a:ext>
            </a:extLst>
          </p:cNvPr>
          <p:cNvSpPr txBox="1"/>
          <p:nvPr/>
        </p:nvSpPr>
        <p:spPr>
          <a:xfrm>
            <a:off x="2717573" y="4496872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Metal rod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5E62D-66C9-DF7E-DC10-08F6B6F99831}"/>
              </a:ext>
            </a:extLst>
          </p:cNvPr>
          <p:cNvSpPr txBox="1"/>
          <p:nvPr/>
        </p:nvSpPr>
        <p:spPr>
          <a:xfrm>
            <a:off x="2801846" y="6156880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Sealing rings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D8D81-213E-B72C-B4AA-E2A09B80335C}"/>
              </a:ext>
            </a:extLst>
          </p:cNvPr>
          <p:cNvSpPr txBox="1"/>
          <p:nvPr/>
        </p:nvSpPr>
        <p:spPr>
          <a:xfrm>
            <a:off x="5094865" y="6181984"/>
            <a:ext cx="1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Main body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15" descr="A white ball in the sky&#10;&#10;Description automatically generated">
            <a:extLst>
              <a:ext uri="{FF2B5EF4-FFF2-40B4-BE49-F238E27FC236}">
                <a16:creationId xmlns:a16="http://schemas.microsoft.com/office/drawing/2014/main" id="{A580BE0E-7D54-D1D5-BBB6-CA9AF2FB8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1" t="81951" r="29291"/>
          <a:stretch/>
        </p:blipFill>
        <p:spPr>
          <a:xfrm>
            <a:off x="4269537" y="5227836"/>
            <a:ext cx="428334" cy="593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CAC9A-783E-BC96-362B-35E3FFDF8F51}"/>
              </a:ext>
            </a:extLst>
          </p:cNvPr>
          <p:cNvSpPr txBox="1"/>
          <p:nvPr/>
        </p:nvSpPr>
        <p:spPr>
          <a:xfrm>
            <a:off x="6481560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Spacer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7B00A-833C-61ED-4406-D9D742D500A1}"/>
              </a:ext>
            </a:extLst>
          </p:cNvPr>
          <p:cNvSpPr txBox="1"/>
          <p:nvPr/>
        </p:nvSpPr>
        <p:spPr>
          <a:xfrm>
            <a:off x="4241188" y="6175503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Li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DF8C-3697-D6D0-0C84-E13C80FA2DCB}"/>
              </a:ext>
            </a:extLst>
          </p:cNvPr>
          <p:cNvSpPr txBox="1"/>
          <p:nvPr/>
        </p:nvSpPr>
        <p:spPr>
          <a:xfrm>
            <a:off x="7251752" y="6181984"/>
            <a:ext cx="15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69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Opening: How many here have either a smartphone, a laptop, or a smartwatch?</a:t>
            </a:r>
          </a:p>
          <a:p>
            <a:r>
              <a:rPr lang="en-GB" dirty="0"/>
              <a:t>Cool, then you are already fans of batteries, and you likely own at least one lithium-ion battery – a very common battery type</a:t>
            </a:r>
          </a:p>
          <a:p>
            <a:r>
              <a:rPr lang="en-GB" dirty="0"/>
              <a:t>Say, would you like your device to be smaller, lighter, and have a longer battery life? Of course you would!</a:t>
            </a:r>
          </a:p>
          <a:p>
            <a:r>
              <a:rPr lang="en-GB" dirty="0"/>
              <a:t>It’s easy, look: replace this graphite with Li and the cell increases its energy per weight and doubles the energy per volume – very nice!</a:t>
            </a:r>
          </a:p>
          <a:p>
            <a:r>
              <a:rPr lang="en-GB" dirty="0"/>
              <a:t>Let’s use this battery. Oh… what’s happening? Without the graphite, Li gets deposited on the surface. The Li grows unevenly, and oh no – look – it reached the other side of the cell! It’s a short-circuit, and [thermal runaway] *BOOM* [cell explosion]</a:t>
            </a:r>
          </a:p>
          <a:p>
            <a:r>
              <a:rPr lang="en-GB" dirty="0"/>
              <a:t>Yikes. Not good. Uneven deposition seems to be a problem.</a:t>
            </a:r>
          </a:p>
          <a:p>
            <a:r>
              <a:rPr lang="en-GB" dirty="0"/>
              <a:t>There are in fact several problems.</a:t>
            </a:r>
          </a:p>
          <a:p>
            <a:endParaRPr lang="en-GB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22932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7" name="Content Placeholder 6" descr="A close-up of a device&#10;&#10;Description automatically generated">
            <a:extLst>
              <a:ext uri="{FF2B5EF4-FFF2-40B4-BE49-F238E27FC236}">
                <a16:creationId xmlns:a16="http://schemas.microsoft.com/office/drawing/2014/main" id="{378676BF-15D4-0297-DF35-FD4E98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6"/>
          <a:stretch/>
        </p:blipFill>
        <p:spPr>
          <a:xfrm>
            <a:off x="1278131" y="1335641"/>
            <a:ext cx="9635737" cy="482650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0BAEF3-3EDF-DCD9-C779-1EB922F57CD2}"/>
              </a:ext>
            </a:extLst>
          </p:cNvPr>
          <p:cNvCxnSpPr>
            <a:cxnSpLocks/>
          </p:cNvCxnSpPr>
          <p:nvPr/>
        </p:nvCxnSpPr>
        <p:spPr>
          <a:xfrm flipV="1">
            <a:off x="8555039" y="3917950"/>
            <a:ext cx="0" cy="787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36C466-9C24-11D5-2930-F56126C0050B}"/>
              </a:ext>
            </a:extLst>
          </p:cNvPr>
          <p:cNvCxnSpPr>
            <a:cxnSpLocks/>
          </p:cNvCxnSpPr>
          <p:nvPr/>
        </p:nvCxnSpPr>
        <p:spPr>
          <a:xfrm flipH="1" flipV="1">
            <a:off x="8864600" y="3073400"/>
            <a:ext cx="860425" cy="1608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282C1-AA88-D10B-CE2F-E38F85EBA1E2}"/>
              </a:ext>
            </a:extLst>
          </p:cNvPr>
          <p:cNvCxnSpPr>
            <a:cxnSpLocks/>
          </p:cNvCxnSpPr>
          <p:nvPr/>
        </p:nvCxnSpPr>
        <p:spPr>
          <a:xfrm flipV="1">
            <a:off x="7530280" y="3073400"/>
            <a:ext cx="792983" cy="1817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35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T-cell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AD7F4-DBF8-4FF7-6F2B-09B4352F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74" y="2780861"/>
            <a:ext cx="4636160" cy="3090772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AB0EA718-2109-F53D-D486-099612D65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7"/>
          <a:stretch/>
        </p:blipFill>
        <p:spPr>
          <a:xfrm>
            <a:off x="1276668" y="1117600"/>
            <a:ext cx="9637200" cy="50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5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8" name="Content Placeholder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59BF0A-9DBD-426B-612E-C8F199A0F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</p:spPr>
      </p:pic>
    </p:spTree>
    <p:extLst>
      <p:ext uri="{BB962C8B-B14F-4D97-AF65-F5344CB8AC3E}">
        <p14:creationId xmlns:p14="http://schemas.microsoft.com/office/powerpoint/2010/main" val="3494246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19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B3BA82-06B0-381B-DF7C-A4A1936E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5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5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protocol:  </a:t>
            </a:r>
            <a:endParaRPr lang="en-SE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12E887-666E-0D9D-0725-E733A855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542875"/>
            <a:ext cx="7920000" cy="4950000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1E0BEA-E51E-3CC0-4CC4-9C570E2C6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21" y="695825"/>
            <a:ext cx="2311629" cy="644911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A8464B-9BF5-107E-4C1A-B29168961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85" y="5669356"/>
            <a:ext cx="701251" cy="18000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2CA622-62AC-8FBF-67BE-66C15EBA7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9" y="5351419"/>
            <a:ext cx="803560" cy="16584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579D26-9F66-4E71-31B8-2FD416368AEA}"/>
              </a:ext>
            </a:extLst>
          </p:cNvPr>
          <p:cNvCxnSpPr>
            <a:cxnSpLocks/>
          </p:cNvCxnSpPr>
          <p:nvPr/>
        </p:nvCxnSpPr>
        <p:spPr>
          <a:xfrm flipV="1">
            <a:off x="6365560" y="5081369"/>
            <a:ext cx="206375" cy="2700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615-D46B-3167-6E23-F86038F54D0D}"/>
              </a:ext>
            </a:extLst>
          </p:cNvPr>
          <p:cNvCxnSpPr>
            <a:cxnSpLocks/>
          </p:cNvCxnSpPr>
          <p:nvPr/>
        </p:nvCxnSpPr>
        <p:spPr>
          <a:xfrm flipV="1">
            <a:off x="7184847" y="5393595"/>
            <a:ext cx="0" cy="29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09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5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F0200-B9E6-37A1-B5AF-4E17FEC8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90688"/>
            <a:ext cx="7920000" cy="436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B1A31F-5634-64EE-7A64-BBE853BBD049}"/>
              </a:ext>
            </a:extLst>
          </p:cNvPr>
          <p:cNvSpPr/>
          <p:nvPr/>
        </p:nvSpPr>
        <p:spPr>
          <a:xfrm>
            <a:off x="4419600" y="2413000"/>
            <a:ext cx="5198533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960E1-E9F3-BEC5-3D82-5EF05DC82DAD}"/>
              </a:ext>
            </a:extLst>
          </p:cNvPr>
          <p:cNvSpPr/>
          <p:nvPr/>
        </p:nvSpPr>
        <p:spPr>
          <a:xfrm>
            <a:off x="3428471" y="2232025"/>
            <a:ext cx="6267979" cy="504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E939A-5F60-132E-B4E0-CA195BE7975F}"/>
              </a:ext>
            </a:extLst>
          </p:cNvPr>
          <p:cNvSpPr/>
          <p:nvPr/>
        </p:nvSpPr>
        <p:spPr>
          <a:xfrm>
            <a:off x="3428470" y="1843404"/>
            <a:ext cx="6267979" cy="2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B39E7D-9725-16BE-DEF7-1AD6285937EF}"/>
              </a:ext>
            </a:extLst>
          </p:cNvPr>
          <p:cNvSpPr/>
          <p:nvPr/>
        </p:nvSpPr>
        <p:spPr>
          <a:xfrm>
            <a:off x="3405188" y="1861087"/>
            <a:ext cx="46141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B5F93-ED2A-3E35-2739-8F1CD1B89643}"/>
              </a:ext>
            </a:extLst>
          </p:cNvPr>
          <p:cNvSpPr/>
          <p:nvPr/>
        </p:nvSpPr>
        <p:spPr>
          <a:xfrm>
            <a:off x="9660679" y="1868956"/>
            <a:ext cx="46141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AD0415-1C21-B491-4F5B-389BFDFBAD5C}"/>
              </a:ext>
            </a:extLst>
          </p:cNvPr>
          <p:cNvSpPr/>
          <p:nvPr/>
        </p:nvSpPr>
        <p:spPr>
          <a:xfrm>
            <a:off x="3437786" y="222260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F44860-A6E2-06FF-5BA6-824051231361}"/>
              </a:ext>
            </a:extLst>
          </p:cNvPr>
          <p:cNvSpPr/>
          <p:nvPr/>
        </p:nvSpPr>
        <p:spPr>
          <a:xfrm>
            <a:off x="3430895" y="2223034"/>
            <a:ext cx="18000" cy="292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72273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F0200-B9E6-37A1-B5AF-4E17FEC8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90688"/>
            <a:ext cx="7920000" cy="436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1CA2C-92E1-586E-6CDE-CDE723CC2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7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AC74-7913-7388-70E5-D781991B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709312"/>
            <a:ext cx="7920000" cy="4346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Batteries!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//LIB one of the most used batteries today</a:t>
            </a:r>
          </a:p>
          <a:p>
            <a:r>
              <a:rPr lang="en-GB" dirty="0"/>
              <a:t>Looks like this.</a:t>
            </a:r>
          </a:p>
          <a:p>
            <a:r>
              <a:rPr lang="en-GB" dirty="0"/>
              <a:t>If replace graphite with Li, increase specific energy and double the energy density</a:t>
            </a:r>
          </a:p>
          <a:p>
            <a:r>
              <a:rPr lang="en-GB" dirty="0"/>
              <a:t>Would benefit e.g. electrical vehicles (extra range)</a:t>
            </a:r>
          </a:p>
          <a:p>
            <a:r>
              <a:rPr lang="en-GB" dirty="0"/>
              <a:t>However, problems </a:t>
            </a:r>
            <a:r>
              <a:rPr lang="en-GB" dirty="0" err="1"/>
              <a:t>bcs</a:t>
            </a:r>
            <a:r>
              <a:rPr lang="en-GB" dirty="0"/>
              <a:t>. Li depos on surface! (</a:t>
            </a:r>
            <a:r>
              <a:rPr lang="en-GB" dirty="0" err="1"/>
              <a:t>n.s</a:t>
            </a:r>
            <a:r>
              <a:rPr lang="en-GB" dirty="0"/>
              <a:t>.)</a:t>
            </a:r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00A71-2430-0A15-CAD3-A1FAB2019E86}"/>
              </a:ext>
            </a:extLst>
          </p:cNvPr>
          <p:cNvSpPr txBox="1"/>
          <p:nvPr/>
        </p:nvSpPr>
        <p:spPr>
          <a:xfrm>
            <a:off x="7404539" y="1437744"/>
            <a:ext cx="300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600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1200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9010A-47C6-8BE1-D880-9A232C40372F}"/>
              </a:ext>
            </a:extLst>
          </p:cNvPr>
          <p:cNvSpPr txBox="1"/>
          <p:nvPr/>
        </p:nvSpPr>
        <p:spPr>
          <a:xfrm>
            <a:off x="7241629" y="1088581"/>
            <a:ext cx="333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440 </a:t>
            </a:r>
            <a:r>
              <a:rPr lang="en-GB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kg</a:t>
            </a:r>
            <a:r>
              <a:rPr lang="en-SE" sz="1800" baseline="30000" dirty="0">
                <a:latin typeface="CMU Serif" panose="02000603000000000000" pitchFamily="2" charset="0"/>
              </a:rPr>
              <a:t>–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11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Passivation of the Cu surface</a:t>
            </a:r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1AC74-7913-7388-70E5-D781991B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709312"/>
            <a:ext cx="7920000" cy="4346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1E46C2-85FF-6ECE-67B1-49BDB3CD55FC}"/>
              </a:ext>
            </a:extLst>
          </p:cNvPr>
          <p:cNvGrpSpPr/>
          <p:nvPr/>
        </p:nvGrpSpPr>
        <p:grpSpPr>
          <a:xfrm>
            <a:off x="10398490" y="3198672"/>
            <a:ext cx="847028" cy="641271"/>
            <a:chOff x="5734252" y="1197908"/>
            <a:chExt cx="847028" cy="641271"/>
          </a:xfrm>
        </p:grpSpPr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6FF01AC-935F-0214-D484-EAA191B2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5BB1A0C-B157-BDCF-33E1-6399B812D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958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0499" cy="1325563"/>
          </a:xfrm>
        </p:spPr>
        <p:txBody>
          <a:bodyPr/>
          <a:lstStyle/>
          <a:p>
            <a:r>
              <a:rPr lang="en-GB" dirty="0"/>
              <a:t>Passivation of the Cu surface larger charge passed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64C39-89F1-017B-8808-3396EE59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5D09BA-1EFD-3083-0067-DE092F1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869" y="1642704"/>
            <a:ext cx="7920000" cy="43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4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9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</a:t>
            </a:r>
            <a:endParaRPr lang="en-SE" dirty="0"/>
          </a:p>
        </p:txBody>
      </p:sp>
      <p:pic>
        <p:nvPicPr>
          <p:cNvPr id="12" name="Picture 11" descr="A graph of a charge passed&#10;&#10;Description automatically generated">
            <a:extLst>
              <a:ext uri="{FF2B5EF4-FFF2-40B4-BE49-F238E27FC236}">
                <a16:creationId xmlns:a16="http://schemas.microsoft.com/office/drawing/2014/main" id="{4F5E8FBD-6C18-E051-70CA-56C17574C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548479-6EAE-C364-B91F-EABEECFB5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2095476"/>
            <a:ext cx="802984" cy="152839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37BD1A-482C-5D20-2F5C-3E9817053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3253402"/>
            <a:ext cx="802984" cy="152839"/>
          </a:xfrm>
          <a:prstGeom prst="rect">
            <a:avLst/>
          </a:prstGeom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80E1CA9-62EC-090F-6F60-3BCF7238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4742783"/>
            <a:ext cx="802984" cy="152839"/>
          </a:xfrm>
          <a:prstGeom prst="rect">
            <a:avLst/>
          </a:prstGeom>
        </p:spPr>
      </p:pic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45029408-471C-804E-8888-B13AF5836E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6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</a:t>
            </a:r>
            <a:endParaRPr lang="en-SE" dirty="0"/>
          </a:p>
        </p:txBody>
      </p:sp>
      <p:pic>
        <p:nvPicPr>
          <p:cNvPr id="11" name="Picture 10" descr="A graph of a charge passed&#10;&#10;Description automatically generated">
            <a:extLst>
              <a:ext uri="{FF2B5EF4-FFF2-40B4-BE49-F238E27FC236}">
                <a16:creationId xmlns:a16="http://schemas.microsoft.com/office/drawing/2014/main" id="{EC1C8B25-E9A0-4B93-2304-5AD75EED5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69" y="1643100"/>
            <a:ext cx="7920000" cy="4346100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7042C6-3A66-E9D6-6E41-FE9149961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2095476"/>
            <a:ext cx="802984" cy="152839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089041-B560-4FCF-33A0-CBACE1ABA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3253402"/>
            <a:ext cx="802984" cy="152839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86C444D-FD5C-3019-5348-FDBE0BFE1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4742783"/>
            <a:ext cx="802984" cy="152839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50D358A-B85D-670E-1964-8A6BBC3D2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2313275"/>
            <a:ext cx="924178" cy="15480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8C687C1-F358-8D73-BC97-1A48BE82B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3458413"/>
            <a:ext cx="1026690" cy="1548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A7B8E5E-A5C2-D839-354A-F5A271FBD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82" y="4951759"/>
            <a:ext cx="1037390" cy="1548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85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current with more passivation larger charge passed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C6DDD01-C93B-C0B7-7098-BD8302064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E0371D-764B-B1D7-89DE-91A5743F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9" y="1640384"/>
            <a:ext cx="7920000" cy="43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5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4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lose up of a circle&#10;&#10;Description automatically generated">
            <a:extLst>
              <a:ext uri="{FF2B5EF4-FFF2-40B4-BE49-F238E27FC236}">
                <a16:creationId xmlns:a16="http://schemas.microsoft.com/office/drawing/2014/main" id="{E1A69A9B-F724-B246-0243-156A8AEB2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2"/>
            <a:ext cx="5191200" cy="6856472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4AD31DA3-C5BC-D7EA-6189-0ACFE55332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2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 up of a coin&#10;&#10;Description automatically generated">
            <a:extLst>
              <a:ext uri="{FF2B5EF4-FFF2-40B4-BE49-F238E27FC236}">
                <a16:creationId xmlns:a16="http://schemas.microsoft.com/office/drawing/2014/main" id="{58E4D4C2-6E4A-C10D-0B1B-13A3D6C9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4" name="Content Placeholder 3" descr="A close-up of a metal object&#10;&#10;Description automatically generated">
            <a:extLst>
              <a:ext uri="{FF2B5EF4-FFF2-40B4-BE49-F238E27FC236}">
                <a16:creationId xmlns:a16="http://schemas.microsoft.com/office/drawing/2014/main" id="{00483361-2880-112D-8865-A3CA771E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-1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26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1A60F68B-5FD2-8DD0-A074-2E5853A43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10" name="Content Placeholder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FC3413D-D925-2104-8B28-1853E603F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1200" cy="6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AE5806F-2EA8-6D5C-E4CF-5AF27206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5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51C2FCC8-0750-6281-28C2-4CF43172A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3" y="0"/>
            <a:ext cx="5192359" cy="6858000"/>
          </a:xfrm>
          <a:prstGeom prst="rect">
            <a:avLst/>
          </a:prstGeom>
        </p:spPr>
      </p:pic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id="{6247075B-CE76-A5CD-7BA2-3FA56228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6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8254A638-204E-BAA5-3224-2C3DB7F2F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41645E9E-9956-F686-A209-91C0F7C1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6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CA8057E6-B450-7D45-E09C-EE59943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4" name="Picture 3" descr="A close up of a coin&#10;&#10;Description automatically generated">
            <a:extLst>
              <a:ext uri="{FF2B5EF4-FFF2-40B4-BE49-F238E27FC236}">
                <a16:creationId xmlns:a16="http://schemas.microsoft.com/office/drawing/2014/main" id="{347F6A68-34FB-5A42-FD22-0866C57962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8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FCDFAF69-A676-1EF4-E64D-D3461F3D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3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FD6D-F8F8-6655-F0CD-798CA5ABAFAF}"/>
              </a:ext>
            </a:extLst>
          </p:cNvPr>
          <p:cNvSpPr txBox="1"/>
          <p:nvPr/>
        </p:nvSpPr>
        <p:spPr>
          <a:xfrm>
            <a:off x="9549384" y="113669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0.024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89661-D8D6-07B6-A791-8DB1A86AAFC0}"/>
              </a:ext>
            </a:extLst>
          </p:cNvPr>
          <p:cNvSpPr txBox="1"/>
          <p:nvPr/>
        </p:nvSpPr>
        <p:spPr>
          <a:xfrm>
            <a:off x="9485376" y="81045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1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D06F4-68DB-739B-1CDA-834D553A1751}"/>
              </a:ext>
            </a:extLst>
          </p:cNvPr>
          <p:cNvSpPr txBox="1"/>
          <p:nvPr/>
        </p:nvSpPr>
        <p:spPr>
          <a:xfrm>
            <a:off x="9613392" y="341581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0.022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634A0-5EF5-7C18-68B4-2FDD67BC6B69}"/>
              </a:ext>
            </a:extLst>
          </p:cNvPr>
          <p:cNvSpPr txBox="1"/>
          <p:nvPr/>
        </p:nvSpPr>
        <p:spPr>
          <a:xfrm>
            <a:off x="9549384" y="3089570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2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 to 3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0E56-FC81-BC48-6819-A0E919421503}"/>
              </a:ext>
            </a:extLst>
          </p:cNvPr>
          <p:cNvSpPr txBox="1"/>
          <p:nvPr/>
        </p:nvSpPr>
        <p:spPr>
          <a:xfrm>
            <a:off x="9576816" y="569976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0.016 nuclei/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GB" baseline="30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2FCB95-EFA2-EF76-88D8-2703CCF46ED4}"/>
              </a:ext>
            </a:extLst>
          </p:cNvPr>
          <p:cNvSpPr txBox="1"/>
          <p:nvPr/>
        </p:nvSpPr>
        <p:spPr>
          <a:xfrm>
            <a:off x="9549384" y="537352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GB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≥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4 </a:t>
            </a:r>
            <a:r>
              <a:rPr lang="en-S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µ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endParaRPr lang="en-SE" baseline="30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A close-up of a metal object&#10;&#10;Description automatically generated">
            <a:extLst>
              <a:ext uri="{FF2B5EF4-FFF2-40B4-BE49-F238E27FC236}">
                <a16:creationId xmlns:a16="http://schemas.microsoft.com/office/drawing/2014/main" id="{4AFB4398-C256-37C5-7B67-7FE97369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12" y="0"/>
            <a:ext cx="51923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D1B587-DFB1-68DE-B826-FB2799D33C81}"/>
              </a:ext>
            </a:extLst>
          </p:cNvPr>
          <p:cNvSpPr/>
          <p:nvPr/>
        </p:nvSpPr>
        <p:spPr>
          <a:xfrm>
            <a:off x="4209012" y="-231006"/>
            <a:ext cx="2915357" cy="7196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B1E752C9-DC44-5FD6-D7D4-66EAAD55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pic>
        <p:nvPicPr>
          <p:cNvPr id="7" name="Picture 6" descr="A white balls on a brown surface&#10;&#10;Description automatically generated">
            <a:extLst>
              <a:ext uri="{FF2B5EF4-FFF2-40B4-BE49-F238E27FC236}">
                <a16:creationId xmlns:a16="http://schemas.microsoft.com/office/drawing/2014/main" id="{71E4095B-2B9E-4384-AAA2-6AA7F5948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1" y="3035923"/>
            <a:ext cx="6494780" cy="14984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0E509-B7CE-DB0D-2CC3-2185E30D4322}"/>
              </a:ext>
            </a:extLst>
          </p:cNvPr>
          <p:cNvGrpSpPr/>
          <p:nvPr/>
        </p:nvGrpSpPr>
        <p:grpSpPr>
          <a:xfrm>
            <a:off x="3101672" y="2042670"/>
            <a:ext cx="847028" cy="641271"/>
            <a:chOff x="5734252" y="1197908"/>
            <a:chExt cx="847028" cy="641271"/>
          </a:xfrm>
        </p:grpSpPr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EAB5FA4-85CB-83D0-29DA-36096748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617" y="1197908"/>
              <a:ext cx="762663" cy="249138"/>
            </a:xfrm>
            <a:prstGeom prst="rect">
              <a:avLst/>
            </a:prstGeom>
          </p:spPr>
        </p:pic>
        <p:pic>
          <p:nvPicPr>
            <p:cNvPr id="15" name="Picture 1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9C6B029-679E-8822-D046-6CEFF09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252" y="1590779"/>
              <a:ext cx="723496" cy="2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367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0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55ED7C48-A6E9-C378-C197-8B05E200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1" name="Picture 10" descr="A close up of a coin&#10;&#10;Description automatically generated">
            <a:extLst>
              <a:ext uri="{FF2B5EF4-FFF2-40B4-BE49-F238E27FC236}">
                <a16:creationId xmlns:a16="http://schemas.microsoft.com/office/drawing/2014/main" id="{6D5AB6B5-BF4A-8D16-C76D-BCCD53D17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5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3" descr="A close-up of a cell&#10;&#10;Description automatically generated">
            <a:extLst>
              <a:ext uri="{FF2B5EF4-FFF2-40B4-BE49-F238E27FC236}">
                <a16:creationId xmlns:a16="http://schemas.microsoft.com/office/drawing/2014/main" id="{04EFB355-B7BB-8410-D64E-0740A1FA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9" name="Picture 8" descr="A close up of a coin&#10;&#10;Description automatically generated">
            <a:extLst>
              <a:ext uri="{FF2B5EF4-FFF2-40B4-BE49-F238E27FC236}">
                <a16:creationId xmlns:a16="http://schemas.microsoft.com/office/drawing/2014/main" id="{A09BA942-1F92-AA8E-4953-4C0211D9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86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3" name="Content Placeholder 5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551139F4-5E08-D275-50B5-25C6BAE47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4" name="Picture 13" descr="A close up of a coin&#10;&#10;Description automatically generated">
            <a:extLst>
              <a:ext uri="{FF2B5EF4-FFF2-40B4-BE49-F238E27FC236}">
                <a16:creationId xmlns:a16="http://schemas.microsoft.com/office/drawing/2014/main" id="{6D308F4F-AC83-2A42-1551-2A8F1E149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64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12" name="Content Placeholder 7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CAF2150A-6925-A5DC-E46C-E08C7F266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64" y="18211"/>
            <a:ext cx="7059600" cy="6830164"/>
          </a:xfrm>
          <a:prstGeom prst="rect">
            <a:avLst/>
          </a:prstGeom>
        </p:spPr>
      </p:pic>
      <p:pic>
        <p:nvPicPr>
          <p:cNvPr id="16" name="Picture 15" descr="A close up of a coin&#10;&#10;Description automatically generated">
            <a:extLst>
              <a:ext uri="{FF2B5EF4-FFF2-40B4-BE49-F238E27FC236}">
                <a16:creationId xmlns:a16="http://schemas.microsoft.com/office/drawing/2014/main" id="{AA0EF33A-C5E7-8714-2CAB-14AAE089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57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4" name="Content Placeholder 3" descr="A collage of images of a planet&#10;&#10;Description automatically generated">
            <a:extLst>
              <a:ext uri="{FF2B5EF4-FFF2-40B4-BE49-F238E27FC236}">
                <a16:creationId xmlns:a16="http://schemas.microsoft.com/office/drawing/2014/main" id="{3355478F-1C16-87E3-7C42-80EA7E5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18629"/>
            <a:ext cx="7059168" cy="6829746"/>
          </a:xfrm>
        </p:spPr>
      </p:pic>
      <p:pic>
        <p:nvPicPr>
          <p:cNvPr id="6" name="Picture 5" descr="A close up of a coin&#10;&#10;Description automatically generated">
            <a:extLst>
              <a:ext uri="{FF2B5EF4-FFF2-40B4-BE49-F238E27FC236}">
                <a16:creationId xmlns:a16="http://schemas.microsoft.com/office/drawing/2014/main" id="{7C0FBBEA-DCB5-5571-57F8-E17A83DE0C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Non-uniform deposition problems</a:t>
            </a: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C5E6C-EC3D-2B02-D153-DFA0FE16A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00" y="1446703"/>
            <a:ext cx="7920000" cy="50461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531D21-8A78-5244-61E8-99632D2EA097}"/>
              </a:ext>
            </a:extLst>
          </p:cNvPr>
          <p:cNvSpPr/>
          <p:nvPr/>
        </p:nvSpPr>
        <p:spPr>
          <a:xfrm>
            <a:off x="7713133" y="3140242"/>
            <a:ext cx="1371600" cy="753533"/>
          </a:xfrm>
          <a:prstGeom prst="rect">
            <a:avLst/>
          </a:prstGeom>
          <a:solidFill>
            <a:srgbClr val="D8F2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2911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Content Placeholder 6" descr="A planet in the sky&#10;&#10;Description automatically generated">
            <a:extLst>
              <a:ext uri="{FF2B5EF4-FFF2-40B4-BE49-F238E27FC236}">
                <a16:creationId xmlns:a16="http://schemas.microsoft.com/office/drawing/2014/main" id="{FE2D906F-B598-421B-7203-EDAB5864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5767" r="73543" b="69568"/>
          <a:stretch/>
        </p:blipFill>
        <p:spPr>
          <a:xfrm>
            <a:off x="2572903" y="2053790"/>
            <a:ext cx="2750419" cy="2750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CF6D9-2F19-5BCA-93CB-3288DE3D8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73" t="23987" r="19456" b="15878"/>
          <a:stretch/>
        </p:blipFill>
        <p:spPr>
          <a:xfrm>
            <a:off x="7004890" y="3918016"/>
            <a:ext cx="3481820" cy="22606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4887A-C02B-5F95-9182-D21DFD4E6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4" t="11965" r="3199" b="2894"/>
          <a:stretch/>
        </p:blipFill>
        <p:spPr>
          <a:xfrm>
            <a:off x="7004890" y="1167597"/>
            <a:ext cx="3481820" cy="2625291"/>
          </a:xfrm>
          <a:prstGeom prst="rect">
            <a:avLst/>
          </a:prstGeom>
        </p:spPr>
      </p:pic>
      <p:pic>
        <p:nvPicPr>
          <p:cNvPr id="19" name="Picture 18" descr="A close up of a coin&#10;&#10;Description automatically generated">
            <a:extLst>
              <a:ext uri="{FF2B5EF4-FFF2-40B4-BE49-F238E27FC236}">
                <a16:creationId xmlns:a16="http://schemas.microsoft.com/office/drawing/2014/main" id="{D42F1E4B-1D0E-115C-3A2D-3B04380B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3" t="84511"/>
          <a:stretch/>
        </p:blipFill>
        <p:spPr>
          <a:xfrm>
            <a:off x="-78983" y="6009983"/>
            <a:ext cx="1834366" cy="846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83A4B6-DA43-DCC6-26F1-AF8579A1B7E2}"/>
              </a:ext>
            </a:extLst>
          </p:cNvPr>
          <p:cNvSpPr txBox="1"/>
          <p:nvPr/>
        </p:nvSpPr>
        <p:spPr>
          <a:xfrm>
            <a:off x="7950467" y="774076"/>
            <a:ext cx="1617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Wave spring</a:t>
            </a:r>
            <a:endParaRPr lang="en-SE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42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60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0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Pressure effects</a:t>
            </a:r>
            <a:endParaRPr lang="en-SE" dirty="0"/>
          </a:p>
        </p:txBody>
      </p:sp>
      <p:pic>
        <p:nvPicPr>
          <p:cNvPr id="5" name="Content Placeholder 4" descr="A group of squares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F29D751C-AB44-F895-2F67-9DF6EA565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466725"/>
            <a:ext cx="5740400" cy="70786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809AF-7005-3379-5701-13827079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89200"/>
            <a:ext cx="1303200" cy="868800"/>
          </a:xfrm>
          <a:prstGeom prst="rect">
            <a:avLst/>
          </a:prstGeom>
        </p:spPr>
      </p:pic>
      <p:pic>
        <p:nvPicPr>
          <p:cNvPr id="11" name="Picture 10" descr="A close-up of a black screen&#10;&#10;Description automatically generated">
            <a:extLst>
              <a:ext uri="{FF2B5EF4-FFF2-40B4-BE49-F238E27FC236}">
                <a16:creationId xmlns:a16="http://schemas.microsoft.com/office/drawing/2014/main" id="{189EA8E9-9471-1E03-673E-DBFBAB6F01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69444" r="44290"/>
          <a:stretch/>
        </p:blipFill>
        <p:spPr>
          <a:xfrm>
            <a:off x="8812350" y="2119687"/>
            <a:ext cx="3238500" cy="31618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F9E0D-BD0E-F668-40CD-8630FE9546AC}"/>
              </a:ext>
            </a:extLst>
          </p:cNvPr>
          <p:cNvSpPr/>
          <p:nvPr/>
        </p:nvSpPr>
        <p:spPr>
          <a:xfrm>
            <a:off x="7569200" y="5762625"/>
            <a:ext cx="203200" cy="203200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CE9E6D-4A68-577C-8290-3451502C9492}"/>
              </a:ext>
            </a:extLst>
          </p:cNvPr>
          <p:cNvCxnSpPr>
            <a:cxnSpLocks/>
          </p:cNvCxnSpPr>
          <p:nvPr/>
        </p:nvCxnSpPr>
        <p:spPr>
          <a:xfrm flipV="1">
            <a:off x="7772400" y="2292350"/>
            <a:ext cx="1157288" cy="347027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FE0D95-0244-D95A-A4A5-10D20288A5A0}"/>
              </a:ext>
            </a:extLst>
          </p:cNvPr>
          <p:cNvCxnSpPr>
            <a:cxnSpLocks/>
          </p:cNvCxnSpPr>
          <p:nvPr/>
        </p:nvCxnSpPr>
        <p:spPr>
          <a:xfrm flipV="1">
            <a:off x="7772400" y="5268913"/>
            <a:ext cx="1157288" cy="69691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20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Conclusions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0499" cy="4351338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GB" dirty="0"/>
              <a:t>More instantaneous or more progressive nucleation depends on the current ratio of the side reactions and the deposition (</a:t>
            </a:r>
            <a:r>
              <a:rPr lang="el-GR" dirty="0"/>
              <a:t>σ</a:t>
            </a:r>
            <a:r>
              <a:rPr lang="en-GB" dirty="0"/>
              <a:t>).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GB" dirty="0"/>
              <a:t>The nuclei distribution (</a:t>
            </a:r>
            <a:r>
              <a:rPr lang="en-GB" i="1" dirty="0"/>
              <a:t>r</a:t>
            </a:r>
            <a:r>
              <a:rPr lang="en-GB" dirty="0"/>
              <a:t> and </a:t>
            </a:r>
            <a:r>
              <a:rPr lang="en-GB" i="1" dirty="0"/>
              <a:t>N</a:t>
            </a:r>
            <a:r>
              <a:rPr lang="en-GB" dirty="0"/>
              <a:t>) is influenced by the current and the degree of passivation (both changes the nucleation peak </a:t>
            </a:r>
            <a:r>
              <a:rPr lang="el-GR" i="1" dirty="0"/>
              <a:t>η</a:t>
            </a:r>
            <a:r>
              <a:rPr lang="en-GB" dirty="0"/>
              <a:t>).</a:t>
            </a:r>
          </a:p>
          <a:p>
            <a:pPr marL="514350" indent="-514350">
              <a:buFont typeface="Arial" panose="020B0604020202020204" pitchFamily="34" charset="0"/>
              <a:buAutoNum type="arabicParenR"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>
                <a:sym typeface="Wingdings" panose="05000000000000000000" pitchFamily="2" charset="2"/>
              </a:rPr>
              <a:t>Uniform pressure between the electrodes is essential to achieve uniform deposition.</a:t>
            </a:r>
          </a:p>
        </p:txBody>
      </p:sp>
    </p:spTree>
    <p:extLst>
      <p:ext uri="{BB962C8B-B14F-4D97-AF65-F5344CB8AC3E}">
        <p14:creationId xmlns:p14="http://schemas.microsoft.com/office/powerpoint/2010/main" val="1036907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Thank you for listening!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5203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484D54-9ED7-6DB9-87CC-5DDD0A4C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//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Lägg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fler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plots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här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efter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på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större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charge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och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andra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figurer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som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Isak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kanske</a:t>
            </a:r>
            <a:r>
              <a:rPr lang="en-GB" sz="36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600" i="0" u="none" strike="noStrike" dirty="0" err="1">
                <a:solidFill>
                  <a:srgbClr val="000000"/>
                </a:solidFill>
                <a:effectLst/>
              </a:rPr>
              <a:t>kommenterar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8021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E082-20AE-214F-5853-72BC6B8CE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78" y="3034508"/>
            <a:ext cx="9508067" cy="238760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3600" b="1" i="0" u="none" strike="noStrike" dirty="0">
                <a:solidFill>
                  <a:srgbClr val="000000"/>
                </a:solidFill>
                <a:effectLst/>
              </a:rPr>
              <a:t>Electrochemical deposition of lithium on copper</a:t>
            </a:r>
            <a:endParaRPr lang="en-GB" sz="1200" b="1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BCA71-7066-69F2-834B-7A6C87530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20428"/>
            <a:ext cx="9144000" cy="1655762"/>
          </a:xfrm>
        </p:spPr>
        <p:txBody>
          <a:bodyPr/>
          <a:lstStyle/>
          <a:p>
            <a:r>
              <a:rPr lang="en-GB" dirty="0"/>
              <a:t>Gottfrid Olsson</a:t>
            </a:r>
          </a:p>
          <a:p>
            <a:r>
              <a:rPr lang="en-GB" dirty="0"/>
              <a:t>2024-05-29</a:t>
            </a:r>
            <a:endParaRPr lang="en-SE" dirty="0"/>
          </a:p>
        </p:txBody>
      </p:sp>
      <p:pic>
        <p:nvPicPr>
          <p:cNvPr id="12" name="Picture 11" descr="A diagram of a round object with white objects&#10;&#10;Description automatically generated with medium confidence">
            <a:extLst>
              <a:ext uri="{FF2B5EF4-FFF2-40B4-BE49-F238E27FC236}">
                <a16:creationId xmlns:a16="http://schemas.microsoft.com/office/drawing/2014/main" id="{E5235082-795D-E2F6-2AF6-C39F9CE9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369649"/>
            <a:ext cx="10782272" cy="347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Purpose of this thesis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7697DC-137E-263C-A85D-41B67F57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avoid non-uniform deposition, the first step in deposition of Li – nucleation, must be well understood.</a:t>
            </a:r>
          </a:p>
          <a:p>
            <a:r>
              <a:rPr lang="en-GB" dirty="0"/>
              <a:t>Purpose: investigate how pressure, current, and passivation influences the nucleation.</a:t>
            </a:r>
          </a:p>
          <a:p>
            <a:r>
              <a:rPr lang="en-GB" dirty="0"/>
              <a:t>Scanning electron microscopy (SEM) and electrochemical cycling.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381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8D8A-B01E-C534-8316-15343596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Deposition in a Li/Cu cell</a:t>
            </a:r>
            <a:endParaRPr lang="en-SE" dirty="0"/>
          </a:p>
        </p:txBody>
      </p:sp>
      <p:pic>
        <p:nvPicPr>
          <p:cNvPr id="5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68F43-C132-E86A-F9F3-918492A4B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6" r="58009"/>
          <a:stretch/>
        </p:blipFill>
        <p:spPr>
          <a:xfrm>
            <a:off x="1601701" y="1999381"/>
            <a:ext cx="3325661" cy="34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</TotalTime>
  <Words>1703</Words>
  <Application>Microsoft Office PowerPoint</Application>
  <PresentationFormat>Widescreen</PresentationFormat>
  <Paragraphs>283</Paragraphs>
  <Slides>77</Slides>
  <Notes>35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Aptos</vt:lpstr>
      <vt:lpstr>Arial</vt:lpstr>
      <vt:lpstr>CMU Serif</vt:lpstr>
      <vt:lpstr>Wingdings</vt:lpstr>
      <vt:lpstr>Office Theme</vt:lpstr>
      <vt:lpstr>Electrochemical deposition of lithium on copper</vt:lpstr>
      <vt:lpstr>PLAN: 25 minute presentation</vt:lpstr>
      <vt:lpstr>Introduction</vt:lpstr>
      <vt:lpstr>Batteries!</vt:lpstr>
      <vt:lpstr>Batteries!</vt:lpstr>
      <vt:lpstr>Non-uniform deposition problems</vt:lpstr>
      <vt:lpstr>Non-uniform deposition problems</vt:lpstr>
      <vt:lpstr>Purpose of this thesis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Deposition in a Li/Cu cell</vt:lpstr>
      <vt:lpstr>Nucleation</vt:lpstr>
      <vt:lpstr>Nucleation</vt:lpstr>
      <vt:lpstr>Nucleation</vt:lpstr>
      <vt:lpstr>Nucleation</vt:lpstr>
      <vt:lpstr>Nucleation</vt:lpstr>
      <vt:lpstr>Nucleation</vt:lpstr>
      <vt:lpstr>Nucleation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Nucleation theory</vt:lpstr>
      <vt:lpstr>Specific scientific questions</vt:lpstr>
      <vt:lpstr>The C-cell</vt:lpstr>
      <vt:lpstr>The C-cell</vt:lpstr>
      <vt:lpstr>The C-cell</vt:lpstr>
      <vt:lpstr>The C-cell</vt:lpstr>
      <vt:lpstr>The I-cell</vt:lpstr>
      <vt:lpstr>The T-cell</vt:lpstr>
      <vt:lpstr>The T-cell</vt:lpstr>
      <vt:lpstr>The T-cell</vt:lpstr>
      <vt:lpstr>Deposition protocol</vt:lpstr>
      <vt:lpstr>Deposition protocol</vt:lpstr>
      <vt:lpstr>Deposition protocol</vt:lpstr>
      <vt:lpstr>Deposition protocol:  </vt:lpstr>
      <vt:lpstr>Passivation of the Cu surface</vt:lpstr>
      <vt:lpstr>Passivation of the Cu surface</vt:lpstr>
      <vt:lpstr>Passivation of the Cu surface</vt:lpstr>
      <vt:lpstr>Passivation of the Cu surface</vt:lpstr>
      <vt:lpstr>Passivation of the Cu surface</vt:lpstr>
      <vt:lpstr>Passivation of the Cu surface larger charge passed</vt:lpstr>
      <vt:lpstr>Deposition current</vt:lpstr>
      <vt:lpstr>Deposition current</vt:lpstr>
      <vt:lpstr>Deposition current with more passivation</vt:lpstr>
      <vt:lpstr>Deposition current with more passivation larger charge passed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Pressure effects</vt:lpstr>
      <vt:lpstr>Conclusions</vt:lpstr>
      <vt:lpstr>PowerPoint Presentation</vt:lpstr>
      <vt:lpstr>PowerPoint Presentation</vt:lpstr>
      <vt:lpstr>Electrochemical deposition of lithium on copper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Electrochemical deposition of lithium on copper</dc:title>
  <dc:creator>Gottfrid Olsson</dc:creator>
  <cp:lastModifiedBy>Gottfrid Olsson</cp:lastModifiedBy>
  <cp:revision>102</cp:revision>
  <dcterms:created xsi:type="dcterms:W3CDTF">2024-05-21T11:19:41Z</dcterms:created>
  <dcterms:modified xsi:type="dcterms:W3CDTF">2024-05-23T15:47:58Z</dcterms:modified>
</cp:coreProperties>
</file>